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8" r:id="rId6"/>
    <p:sldId id="285" r:id="rId7"/>
    <p:sldId id="261" r:id="rId8"/>
    <p:sldId id="262" r:id="rId9"/>
    <p:sldId id="264" r:id="rId10"/>
    <p:sldId id="266" r:id="rId11"/>
    <p:sldId id="267" r:id="rId12"/>
    <p:sldId id="268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6" r:id="rId24"/>
    <p:sldId id="26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50" d="100"/>
          <a:sy n="150" d="100"/>
        </p:scale>
        <p:origin x="-2604" y="3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7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9B3372-74CF-4E21-A4D4-286B22AA5A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762BE-D43C-49F5-99A5-BF49C6959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766F-5EC0-4797-B4D1-777FCB005B11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9E452-9BCA-4AF5-9A9C-233BF410EA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F9F63-CE4F-44E2-A07D-7E654DE9F5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AC76B-F5B1-4D6E-BACD-2A80744AC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45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4B5EC-152C-4627-80C0-63B10D5574EF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EE60E-651F-40CC-AD73-C00F10CE4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zach-martin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github.zach-martin.com/resource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zach@zach-martin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3E5-C7A3-47DF-A374-46BF83A69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Rockwell" panose="02060603020205020403" pitchFamily="18" charset="0"/>
              </a:rPr>
              <a:t>Introduction to </a:t>
            </a:r>
            <a:r>
              <a:rPr lang="en-US" sz="5400" dirty="0" err="1">
                <a:latin typeface="Rockwell" panose="02060603020205020403" pitchFamily="18" charset="0"/>
              </a:rPr>
              <a:t>github</a:t>
            </a:r>
            <a:endParaRPr lang="en-US" sz="5400" dirty="0"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8725B-6E40-4D82-B375-7831D81C2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Instructor – </a:t>
            </a:r>
          </a:p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Zach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martiN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7AF7-A763-46CF-A6AA-353C92C0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–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8EF2B-6A6E-4390-A8F1-CDC0E1412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repository in </a:t>
            </a:r>
            <a:r>
              <a:rPr lang="en-US" dirty="0" err="1"/>
              <a:t>github</a:t>
            </a:r>
            <a:endParaRPr lang="en-US" dirty="0"/>
          </a:p>
          <a:p>
            <a:pPr lvl="1"/>
            <a:r>
              <a:rPr lang="en-US" dirty="0"/>
              <a:t>Repository will be initialized by </a:t>
            </a:r>
            <a:r>
              <a:rPr lang="en-US" dirty="0" err="1"/>
              <a:t>github</a:t>
            </a:r>
            <a:endParaRPr lang="en-US" dirty="0"/>
          </a:p>
          <a:p>
            <a:pPr lvl="2"/>
            <a:r>
              <a:rPr lang="en-US" dirty="0"/>
              <a:t>Clone repository</a:t>
            </a:r>
          </a:p>
          <a:p>
            <a:pPr lvl="2"/>
            <a:r>
              <a:rPr lang="en-US" dirty="0"/>
              <a:t>Create branch</a:t>
            </a:r>
          </a:p>
          <a:p>
            <a:pPr lvl="2"/>
            <a:r>
              <a:rPr lang="en-US" dirty="0"/>
              <a:t>Make change</a:t>
            </a:r>
          </a:p>
          <a:p>
            <a:pPr lvl="2"/>
            <a:r>
              <a:rPr lang="en-US" dirty="0"/>
              <a:t>Commit change</a:t>
            </a:r>
          </a:p>
          <a:p>
            <a:pPr lvl="2"/>
            <a:r>
              <a:rPr lang="en-US" dirty="0"/>
              <a:t>Push</a:t>
            </a:r>
          </a:p>
          <a:p>
            <a:pPr lvl="2"/>
            <a:r>
              <a:rPr lang="en-US" dirty="0"/>
              <a:t>Merge branch</a:t>
            </a:r>
          </a:p>
        </p:txBody>
      </p:sp>
    </p:spTree>
    <p:extLst>
      <p:ext uri="{BB962C8B-B14F-4D97-AF65-F5344CB8AC3E}">
        <p14:creationId xmlns:p14="http://schemas.microsoft.com/office/powerpoint/2010/main" val="404968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9BD5-DA31-4FB8-B85B-9FC5D4A4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strategies - </a:t>
            </a:r>
            <a:r>
              <a:rPr lang="en-US" dirty="0" err="1"/>
              <a:t>Gitflow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28A5DC-54F3-4342-9FB1-578C95FDA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3544" y="2097087"/>
            <a:ext cx="9435031" cy="3868363"/>
          </a:xfrm>
        </p:spPr>
      </p:pic>
    </p:spTree>
    <p:extLst>
      <p:ext uri="{BB962C8B-B14F-4D97-AF65-F5344CB8AC3E}">
        <p14:creationId xmlns:p14="http://schemas.microsoft.com/office/powerpoint/2010/main" val="2559640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9BD5-DA31-4FB8-B85B-9FC5D4A4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strategies – </a:t>
            </a:r>
            <a:r>
              <a:rPr lang="en-US" dirty="0" err="1"/>
              <a:t>Gitflow</a:t>
            </a:r>
            <a:r>
              <a:rPr lang="en-US" dirty="0"/>
              <a:t> (Cont.)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704F0B6-6DFF-4631-B064-30A8D0906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4299" y="1780354"/>
            <a:ext cx="7840225" cy="4459128"/>
          </a:xfrm>
        </p:spPr>
      </p:pic>
    </p:spTree>
    <p:extLst>
      <p:ext uri="{BB962C8B-B14F-4D97-AF65-F5344CB8AC3E}">
        <p14:creationId xmlns:p14="http://schemas.microsoft.com/office/powerpoint/2010/main" val="3925328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9BD5-DA31-4FB8-B85B-9FC5D4A4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strategies – </a:t>
            </a:r>
            <a:r>
              <a:rPr lang="en-US" dirty="0" err="1"/>
              <a:t>Gitflow</a:t>
            </a:r>
            <a:r>
              <a:rPr lang="en-US" dirty="0"/>
              <a:t> (Cont.)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95462-70B1-42AE-97F1-854384715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4152" y="1753299"/>
            <a:ext cx="7560520" cy="4857634"/>
          </a:xfrm>
        </p:spPr>
      </p:pic>
    </p:spTree>
    <p:extLst>
      <p:ext uri="{BB962C8B-B14F-4D97-AF65-F5344CB8AC3E}">
        <p14:creationId xmlns:p14="http://schemas.microsoft.com/office/powerpoint/2010/main" val="263883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9BD5-DA31-4FB8-B85B-9FC5D4A4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strategies – </a:t>
            </a:r>
            <a:r>
              <a:rPr lang="en-US" dirty="0" err="1"/>
              <a:t>Gitflow</a:t>
            </a:r>
            <a:r>
              <a:rPr lang="en-US" dirty="0"/>
              <a:t> (Cont.)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4AD2C50-D590-4F3F-9475-980F846DF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4841" y="1802716"/>
            <a:ext cx="6642318" cy="4765864"/>
          </a:xfrm>
        </p:spPr>
      </p:pic>
    </p:spTree>
    <p:extLst>
      <p:ext uri="{BB962C8B-B14F-4D97-AF65-F5344CB8AC3E}">
        <p14:creationId xmlns:p14="http://schemas.microsoft.com/office/powerpoint/2010/main" val="3664828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4019-48D1-41B6-A0B1-4EF1A8F1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Conflict is inevitable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35650-9466-40DF-93FC-28282045B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en-US" dirty="0"/>
              <a:t>Unless you are working on a project by yourself, it will likely be almost impossible to avoid merge conflicts</a:t>
            </a:r>
          </a:p>
          <a:p>
            <a:pPr lvl="1"/>
            <a:r>
              <a:rPr lang="en-US" dirty="0"/>
              <a:t>Managing conflicts can be challenging</a:t>
            </a:r>
          </a:p>
          <a:p>
            <a:pPr lvl="1"/>
            <a:r>
              <a:rPr lang="en-US" dirty="0"/>
              <a:t>Different strategies exist, but our next lab will be the most likely resolution strategy</a:t>
            </a:r>
          </a:p>
          <a:p>
            <a:r>
              <a:rPr lang="en-US" dirty="0"/>
              <a:t>Rebasing is another strategy we’ll discuss post-lab</a:t>
            </a:r>
          </a:p>
        </p:txBody>
      </p:sp>
    </p:spTree>
    <p:extLst>
      <p:ext uri="{BB962C8B-B14F-4D97-AF65-F5344CB8AC3E}">
        <p14:creationId xmlns:p14="http://schemas.microsoft.com/office/powerpoint/2010/main" val="55539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6851-F1AF-41A1-A40D-745BE3AC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C217D-DAE3-4D56-85C2-ADEF32B55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9899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 this lab, we’ll use GitHub Desktop</a:t>
            </a:r>
          </a:p>
          <a:p>
            <a:pPr lvl="1"/>
            <a:r>
              <a:rPr lang="en-US" dirty="0"/>
              <a:t>Use the repository we created as our starting point</a:t>
            </a:r>
          </a:p>
          <a:p>
            <a:pPr lvl="1"/>
            <a:r>
              <a:rPr lang="en-US" dirty="0"/>
              <a:t>Create a new branch, the name is unimportant</a:t>
            </a:r>
          </a:p>
          <a:p>
            <a:pPr lvl="1"/>
            <a:r>
              <a:rPr lang="en-US" dirty="0"/>
              <a:t>Switch back to master (GitHub Desktop switches to the newly created branch by default)</a:t>
            </a:r>
          </a:p>
          <a:p>
            <a:pPr lvl="1"/>
            <a:r>
              <a:rPr lang="en-US" dirty="0"/>
              <a:t>Update the README.md file</a:t>
            </a:r>
          </a:p>
          <a:p>
            <a:pPr lvl="1"/>
            <a:r>
              <a:rPr lang="en-US" dirty="0"/>
              <a:t>Commit changes</a:t>
            </a:r>
          </a:p>
          <a:p>
            <a:pPr lvl="1"/>
            <a:r>
              <a:rPr lang="en-US" dirty="0"/>
              <a:t>Switch to your new branch</a:t>
            </a:r>
          </a:p>
          <a:p>
            <a:pPr lvl="1"/>
            <a:r>
              <a:rPr lang="en-US" dirty="0"/>
              <a:t>Update the README.md file on the same line</a:t>
            </a:r>
          </a:p>
          <a:p>
            <a:pPr lvl="1"/>
            <a:r>
              <a:rPr lang="en-US" dirty="0"/>
              <a:t>Commit changes</a:t>
            </a:r>
          </a:p>
          <a:p>
            <a:pPr lvl="1"/>
            <a:r>
              <a:rPr lang="en-US" dirty="0"/>
              <a:t>Switch to master branch</a:t>
            </a:r>
          </a:p>
          <a:p>
            <a:pPr lvl="1"/>
            <a:r>
              <a:rPr lang="en-US" dirty="0"/>
              <a:t>Attempt to merge your new branch into master</a:t>
            </a:r>
          </a:p>
          <a:p>
            <a:pPr lvl="1"/>
            <a:r>
              <a:rPr lang="en-US" dirty="0"/>
              <a:t>Resolve conflict</a:t>
            </a:r>
          </a:p>
        </p:txBody>
      </p:sp>
    </p:spTree>
    <p:extLst>
      <p:ext uri="{BB962C8B-B14F-4D97-AF65-F5344CB8AC3E}">
        <p14:creationId xmlns:p14="http://schemas.microsoft.com/office/powerpoint/2010/main" val="1429735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3FC3-B062-491B-A8A4-DA3269C9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Rebase – Tread carefully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847413-08C2-4A59-87B1-6CCE20779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1215" y="2249488"/>
            <a:ext cx="6186396" cy="3541712"/>
          </a:xfrm>
        </p:spPr>
      </p:pic>
    </p:spTree>
    <p:extLst>
      <p:ext uri="{BB962C8B-B14F-4D97-AF65-F5344CB8AC3E}">
        <p14:creationId xmlns:p14="http://schemas.microsoft.com/office/powerpoint/2010/main" val="4237218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3FC3-B062-491B-A8A4-DA3269C9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Rebase – Tread carefully (Cont.)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B15C38-064C-448F-B886-3B193A81E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1344" y="2249488"/>
            <a:ext cx="5286137" cy="3541712"/>
          </a:xfrm>
        </p:spPr>
      </p:pic>
    </p:spTree>
    <p:extLst>
      <p:ext uri="{BB962C8B-B14F-4D97-AF65-F5344CB8AC3E}">
        <p14:creationId xmlns:p14="http://schemas.microsoft.com/office/powerpoint/2010/main" val="107899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3FC3-B062-491B-A8A4-DA3269C9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Rebase – Tread carefully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26805B-9410-4816-80DE-B9371B2B9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4991" y="2249488"/>
            <a:ext cx="5198843" cy="3541712"/>
          </a:xfrm>
        </p:spPr>
      </p:pic>
    </p:spTree>
    <p:extLst>
      <p:ext uri="{BB962C8B-B14F-4D97-AF65-F5344CB8AC3E}">
        <p14:creationId xmlns:p14="http://schemas.microsoft.com/office/powerpoint/2010/main" val="327559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>
            <a:normAutofit/>
          </a:bodyPr>
          <a:lstStyle/>
          <a:p>
            <a:r>
              <a:rPr lang="en-US"/>
              <a:t>Initial resources and Introductions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7DAFC-00DA-4C23-BE73-0FBAB7B01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3817"/>
          <a:stretch/>
        </p:blipFill>
        <p:spPr>
          <a:xfrm>
            <a:off x="6535737" y="1341414"/>
            <a:ext cx="4509558" cy="397933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91" y="2249485"/>
            <a:ext cx="5077306" cy="3541714"/>
          </a:xfrm>
        </p:spPr>
        <p:txBody>
          <a:bodyPr>
            <a:norm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https://github.zach-martin.com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quick introduction –</a:t>
            </a:r>
          </a:p>
          <a:p>
            <a:pPr marL="0" indent="0">
              <a:buNone/>
            </a:pPr>
            <a:r>
              <a:rPr lang="en-US" dirty="0"/>
              <a:t>    Zach Martin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15 years IT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5 years professional software development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Father to a seventeen-month-old baby girl</a:t>
            </a:r>
          </a:p>
        </p:txBody>
      </p:sp>
    </p:spTree>
    <p:extLst>
      <p:ext uri="{BB962C8B-B14F-4D97-AF65-F5344CB8AC3E}">
        <p14:creationId xmlns:p14="http://schemas.microsoft.com/office/powerpoint/2010/main" val="2172179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4A7D7-D1AF-41D1-B1CF-969640511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Github</a:t>
            </a:r>
            <a:r>
              <a:rPr lang="en-US" dirty="0"/>
              <a:t> features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B3AAE-A676-4F92-A6C6-DD0ABEBE3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4268760"/>
          </a:xfrm>
        </p:spPr>
        <p:txBody>
          <a:bodyPr>
            <a:normAutofit/>
          </a:bodyPr>
          <a:lstStyle/>
          <a:p>
            <a:r>
              <a:rPr lang="en-US" dirty="0"/>
              <a:t>Commit History</a:t>
            </a:r>
          </a:p>
          <a:p>
            <a:r>
              <a:rPr lang="en-US" dirty="0"/>
              <a:t>Pull Requests</a:t>
            </a:r>
          </a:p>
          <a:p>
            <a:r>
              <a:rPr lang="en-US" dirty="0"/>
              <a:t>Settings</a:t>
            </a:r>
          </a:p>
          <a:p>
            <a:pPr lvl="1"/>
            <a:r>
              <a:rPr lang="en-US" dirty="0"/>
              <a:t>Features</a:t>
            </a:r>
          </a:p>
          <a:p>
            <a:pPr lvl="1"/>
            <a:r>
              <a:rPr lang="en-US" dirty="0"/>
              <a:t>Access</a:t>
            </a:r>
          </a:p>
          <a:p>
            <a:pPr lvl="1"/>
            <a:r>
              <a:rPr lang="en-US" dirty="0"/>
              <a:t>Branch Protection</a:t>
            </a:r>
          </a:p>
          <a:p>
            <a:pPr lvl="1"/>
            <a:r>
              <a:rPr lang="en-US" dirty="0"/>
              <a:t>Notifications</a:t>
            </a:r>
          </a:p>
          <a:p>
            <a:r>
              <a:rPr lang="en-US" dirty="0"/>
              <a:t>Additional Resources Found at -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http://github.zach-martin.com/resources.html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5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B3235-CCE8-46E6-BDE8-EF71E09B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End – open lab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669AB-E7B2-4895-9E7F-B06438F67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think of a question or need to leave before I can answer?</a:t>
            </a:r>
          </a:p>
          <a:p>
            <a:pPr lvl="1"/>
            <a:r>
              <a:rPr lang="en-US" dirty="0"/>
              <a:t>No worries! Send me an email –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zach@zach-martin.com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Hope to see most of you in the GitHub Advanced Class!</a:t>
            </a:r>
          </a:p>
        </p:txBody>
      </p:sp>
    </p:spTree>
    <p:extLst>
      <p:ext uri="{BB962C8B-B14F-4D97-AF65-F5344CB8AC3E}">
        <p14:creationId xmlns:p14="http://schemas.microsoft.com/office/powerpoint/2010/main" val="346001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1095-54EF-4488-87D3-7C294FE5D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33B1-49D5-4AF1-A01B-E5F09E5E9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Agnostic view of git, separate from GitHub</a:t>
            </a:r>
          </a:p>
          <a:p>
            <a:pPr lvl="1"/>
            <a:r>
              <a:rPr lang="en-US" dirty="0"/>
              <a:t>The how and why of using git</a:t>
            </a:r>
          </a:p>
          <a:p>
            <a:pPr lvl="1"/>
            <a:r>
              <a:rPr lang="en-US" dirty="0"/>
              <a:t>Labs involving both command-line and GUI driven git interaction</a:t>
            </a:r>
          </a:p>
          <a:p>
            <a:pPr lvl="1"/>
            <a:r>
              <a:rPr lang="en-US" dirty="0"/>
              <a:t>Branching strategies and conventions</a:t>
            </a:r>
          </a:p>
          <a:p>
            <a:r>
              <a:rPr lang="en-US" dirty="0"/>
              <a:t>Basic GitHub Features</a:t>
            </a:r>
          </a:p>
          <a:p>
            <a:pPr lvl="1"/>
            <a:r>
              <a:rPr lang="en-US" dirty="0"/>
              <a:t>Quickly create your own repo</a:t>
            </a:r>
          </a:p>
          <a:p>
            <a:pPr lvl="1"/>
            <a:r>
              <a:rPr lang="en-US" dirty="0"/>
              <a:t>Understand basic features and details about your repo</a:t>
            </a:r>
          </a:p>
        </p:txBody>
      </p:sp>
    </p:spTree>
    <p:extLst>
      <p:ext uri="{BB962C8B-B14F-4D97-AF65-F5344CB8AC3E}">
        <p14:creationId xmlns:p14="http://schemas.microsoft.com/office/powerpoint/2010/main" val="254934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latin typeface="Rockwell" panose="02060603020205020403" pitchFamily="18" charset="0"/>
              </a:rPr>
              <a:t>GIThub</a:t>
            </a:r>
            <a:r>
              <a:rPr lang="en-US" sz="4400" dirty="0">
                <a:latin typeface="Rockwell" panose="02060603020205020403" pitchFamily="18" charset="0"/>
              </a:rPr>
              <a:t> uses git (surprise!)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git?</a:t>
            </a:r>
          </a:p>
          <a:p>
            <a:pPr lvl="2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Git is a VCS (Version Control System)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of other VCS</a:t>
            </a:r>
          </a:p>
          <a:p>
            <a:pPr lvl="2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Subversion</a:t>
            </a:r>
          </a:p>
          <a:p>
            <a:pPr lvl="2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CVS</a:t>
            </a:r>
          </a:p>
          <a:p>
            <a:pPr lvl="2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Mercurial</a:t>
            </a:r>
          </a:p>
          <a:p>
            <a:pPr lvl="2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Monotone</a:t>
            </a:r>
          </a:p>
        </p:txBody>
      </p:sp>
    </p:spTree>
    <p:extLst>
      <p:ext uri="{BB962C8B-B14F-4D97-AF65-F5344CB8AC3E}">
        <p14:creationId xmlns:p14="http://schemas.microsoft.com/office/powerpoint/2010/main" val="134831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Rockwell" panose="02060603020205020403" pitchFamily="18" charset="0"/>
              </a:rPr>
              <a:t>Version Control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VCS should have at minimum the following: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history of changes for all files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Branching and merging by authorized users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Traceability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Software Development Require VCS?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Strictly speaking – no (but you’ll regret it!)</a:t>
            </a:r>
          </a:p>
        </p:txBody>
      </p:sp>
    </p:spTree>
    <p:extLst>
      <p:ext uri="{BB962C8B-B14F-4D97-AF65-F5344CB8AC3E}">
        <p14:creationId xmlns:p14="http://schemas.microsoft.com/office/powerpoint/2010/main" val="291955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C6286-638B-4091-B6CB-BD14BB8D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So why git?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F86407-6C8D-440B-9442-2234CED8E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 offline</a:t>
            </a:r>
          </a:p>
          <a:p>
            <a:r>
              <a:rPr lang="en-US" dirty="0"/>
              <a:t>Branching is easy</a:t>
            </a:r>
          </a:p>
          <a:p>
            <a:r>
              <a:rPr lang="en-US" dirty="0"/>
              <a:t>Merging is easy</a:t>
            </a:r>
          </a:p>
          <a:p>
            <a:r>
              <a:rPr lang="en-US" dirty="0"/>
              <a:t>Full history is kept in each repository copy</a:t>
            </a:r>
          </a:p>
          <a:p>
            <a:r>
              <a:rPr lang="en-US" dirty="0"/>
              <a:t>It’s fast… really fast!</a:t>
            </a:r>
          </a:p>
        </p:txBody>
      </p:sp>
    </p:spTree>
    <p:extLst>
      <p:ext uri="{BB962C8B-B14F-4D97-AF65-F5344CB8AC3E}">
        <p14:creationId xmlns:p14="http://schemas.microsoft.com/office/powerpoint/2010/main" val="338179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C6286-638B-4091-B6CB-BD14BB8D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So why git? (Continued)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31BA7B-E49E-43E8-BCAA-638C2C2DF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327" y="2267499"/>
            <a:ext cx="9288171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4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78C7-EB92-473C-81C1-40DF1B6C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A0C44-F76B-478D-A870-8CC91863C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378544" cy="3541714"/>
          </a:xfrm>
        </p:spPr>
        <p:txBody>
          <a:bodyPr>
            <a:normAutofit/>
          </a:bodyPr>
          <a:lstStyle/>
          <a:p>
            <a:r>
              <a:rPr lang="en-US" dirty="0"/>
              <a:t>Repository</a:t>
            </a:r>
          </a:p>
          <a:p>
            <a:r>
              <a:rPr lang="en-US" dirty="0"/>
              <a:t>Clone</a:t>
            </a:r>
          </a:p>
          <a:p>
            <a:r>
              <a:rPr lang="en-US" dirty="0"/>
              <a:t>Branch</a:t>
            </a:r>
          </a:p>
          <a:p>
            <a:r>
              <a:rPr lang="en-US" dirty="0"/>
              <a:t>Status</a:t>
            </a:r>
          </a:p>
          <a:p>
            <a:r>
              <a:rPr lang="en-US" dirty="0"/>
              <a:t>Add/Stage</a:t>
            </a:r>
          </a:p>
          <a:p>
            <a:r>
              <a:rPr lang="en-US" dirty="0"/>
              <a:t>Commit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6692E9-E8F2-4A49-8D7D-C8F90999C66C}"/>
              </a:ext>
            </a:extLst>
          </p:cNvPr>
          <p:cNvSpPr txBox="1">
            <a:spLocks/>
          </p:cNvSpPr>
          <p:nvPr/>
        </p:nvSpPr>
        <p:spPr>
          <a:xfrm>
            <a:off x="6094412" y="2249487"/>
            <a:ext cx="4378544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Merge</a:t>
            </a:r>
          </a:p>
          <a:p>
            <a:r>
              <a:rPr lang="en-US" dirty="0"/>
              <a:t>Push</a:t>
            </a:r>
          </a:p>
          <a:p>
            <a:r>
              <a:rPr lang="en-US" dirty="0"/>
              <a:t>Pull</a:t>
            </a:r>
          </a:p>
          <a:p>
            <a:r>
              <a:rPr lang="en-US" dirty="0"/>
              <a:t>Fetch</a:t>
            </a:r>
          </a:p>
          <a:p>
            <a:r>
              <a:rPr lang="en-US" dirty="0"/>
              <a:t>Rebase</a:t>
            </a:r>
          </a:p>
          <a:p>
            <a:r>
              <a:rPr lang="en-US" dirty="0"/>
              <a:t>Fork</a:t>
            </a:r>
          </a:p>
        </p:txBody>
      </p:sp>
    </p:spTree>
    <p:extLst>
      <p:ext uri="{BB962C8B-B14F-4D97-AF65-F5344CB8AC3E}">
        <p14:creationId xmlns:p14="http://schemas.microsoft.com/office/powerpoint/2010/main" val="25378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7AF7-A763-46CF-A6AA-353C92C0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–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8EF2B-6A6E-4390-A8F1-CDC0E1412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Install Visual Studio Code</a:t>
            </a:r>
          </a:p>
          <a:p>
            <a:r>
              <a:rPr lang="en-US" dirty="0"/>
              <a:t>Install git-</a:t>
            </a:r>
            <a:r>
              <a:rPr lang="en-US" dirty="0" err="1"/>
              <a:t>scm</a:t>
            </a:r>
            <a:endParaRPr lang="en-US" dirty="0"/>
          </a:p>
          <a:p>
            <a:r>
              <a:rPr lang="en-US" dirty="0"/>
              <a:t>Open git-bash (MacOS users should use terminal instead)</a:t>
            </a:r>
          </a:p>
          <a:p>
            <a:r>
              <a:rPr lang="en-US" dirty="0"/>
              <a:t>Let git know who you are</a:t>
            </a:r>
          </a:p>
          <a:p>
            <a:pPr lvl="1"/>
            <a:r>
              <a:rPr lang="en-US" dirty="0"/>
              <a:t>git config --global </a:t>
            </a:r>
            <a:r>
              <a:rPr lang="en-US" dirty="0" err="1"/>
              <a:t>user.email</a:t>
            </a:r>
            <a:r>
              <a:rPr lang="en-US" dirty="0"/>
              <a:t> "MyEmail@Email.com"</a:t>
            </a:r>
          </a:p>
          <a:p>
            <a:pPr lvl="1"/>
            <a:r>
              <a:rPr lang="en-US" dirty="0"/>
              <a:t>git config --global user.name "My Name“</a:t>
            </a:r>
          </a:p>
          <a:p>
            <a:pPr lvl="1"/>
            <a:r>
              <a:rPr lang="en-US" dirty="0"/>
              <a:t>git config -l</a:t>
            </a:r>
          </a:p>
          <a:p>
            <a:pPr lvl="2"/>
            <a:r>
              <a:rPr lang="en-US" dirty="0"/>
              <a:t>Alternatively, you can use the following commands to explicitly pull this information</a:t>
            </a:r>
          </a:p>
          <a:p>
            <a:pPr lvl="2"/>
            <a:r>
              <a:rPr lang="en-US" dirty="0"/>
              <a:t>git config --get user.name</a:t>
            </a:r>
          </a:p>
          <a:p>
            <a:pPr lvl="2"/>
            <a:r>
              <a:rPr lang="en-US" dirty="0"/>
              <a:t>git config --get </a:t>
            </a:r>
            <a:r>
              <a:rPr lang="en-US" dirty="0" err="1"/>
              <a:t>user.email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97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7815013_Problem-solution cycle_RVA_v3" id="{20834410-FC37-46AC-ACB7-FB202F8C4BA9}" vid="{1ED24379-BFF7-4E2F-B7EC-A47C906E21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79702B-25C7-40D7-9E29-7686B11A96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866CFD-F94E-4AE5-ACEA-86FEC0F48A1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7C0B241-13E5-418D-8920-D23491E2D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Widescreen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Rockwell</vt:lpstr>
      <vt:lpstr>Tahoma</vt:lpstr>
      <vt:lpstr>Tw Cen MT</vt:lpstr>
      <vt:lpstr>Circuit</vt:lpstr>
      <vt:lpstr>Introduction to github</vt:lpstr>
      <vt:lpstr>Initial resources and Introductions</vt:lpstr>
      <vt:lpstr>Presentation Objectives</vt:lpstr>
      <vt:lpstr>GIThub uses git (surprise!)</vt:lpstr>
      <vt:lpstr>Version Control System</vt:lpstr>
      <vt:lpstr>OK, So why git?</vt:lpstr>
      <vt:lpstr>OK, So why git? (Continued)</vt:lpstr>
      <vt:lpstr>Important terms</vt:lpstr>
      <vt:lpstr>Lab 1 – part 1</vt:lpstr>
      <vt:lpstr>Lab 1 – Part 2</vt:lpstr>
      <vt:lpstr>Branching strategies - Gitflow</vt:lpstr>
      <vt:lpstr>Branching strategies – Gitflow (Cont.)</vt:lpstr>
      <vt:lpstr>Branching strategies – Gitflow (Cont.)</vt:lpstr>
      <vt:lpstr>Branching strategies – Gitflow (Cont.)</vt:lpstr>
      <vt:lpstr>Conflict is inevitable</vt:lpstr>
      <vt:lpstr>Lab 2</vt:lpstr>
      <vt:lpstr>Rebase – Tread carefully</vt:lpstr>
      <vt:lpstr>Rebase – Tread carefully (Cont.)</vt:lpstr>
      <vt:lpstr>Rebase – Tread carefully (Cont.)</vt:lpstr>
      <vt:lpstr>Github features and next steps</vt:lpstr>
      <vt:lpstr>Presentation End – open lab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2020-12-04T03:26:30Z</dcterms:created>
  <dcterms:modified xsi:type="dcterms:W3CDTF">2020-12-04T04:17:03Z</dcterms:modified>
</cp:coreProperties>
</file>