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38"/>
  </p:notesMasterIdLst>
  <p:handoutMasterIdLst>
    <p:handoutMasterId r:id="rId39"/>
  </p:handoutMasterIdLst>
  <p:sldIdLst>
    <p:sldId id="256" r:id="rId5"/>
    <p:sldId id="312" r:id="rId6"/>
    <p:sldId id="285" r:id="rId7"/>
    <p:sldId id="270" r:id="rId8"/>
    <p:sldId id="272" r:id="rId9"/>
    <p:sldId id="273" r:id="rId10"/>
    <p:sldId id="274" r:id="rId11"/>
    <p:sldId id="286" r:id="rId12"/>
    <p:sldId id="287" r:id="rId13"/>
    <p:sldId id="288" r:id="rId14"/>
    <p:sldId id="289" r:id="rId15"/>
    <p:sldId id="290" r:id="rId16"/>
    <p:sldId id="291" r:id="rId17"/>
    <p:sldId id="293" r:id="rId18"/>
    <p:sldId id="294" r:id="rId19"/>
    <p:sldId id="297" r:id="rId20"/>
    <p:sldId id="298" r:id="rId21"/>
    <p:sldId id="299" r:id="rId22"/>
    <p:sldId id="300" r:id="rId23"/>
    <p:sldId id="259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14" r:id="rId33"/>
    <p:sldId id="309" r:id="rId34"/>
    <p:sldId id="310" r:id="rId35"/>
    <p:sldId id="313" r:id="rId36"/>
    <p:sldId id="26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4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9B3372-74CF-4E21-A4D4-286B22AA5A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3762BE-D43C-49F5-99A5-BF49C69592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5766F-5EC0-4797-B4D1-777FCB005B11}" type="datetimeFigureOut">
              <a:rPr lang="en-US" smtClean="0"/>
              <a:t>12/11/2021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89E452-9BCA-4AF5-9A9C-233BF410EA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F9F63-CE4F-44E2-A07D-7E654DE9F5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AC76B-F5B1-4D6E-BACD-2A80744AC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45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4B5EC-152C-4627-80C0-63B10D5574EF}" type="datetimeFigureOut">
              <a:rPr lang="en-US" smtClean="0"/>
              <a:t>12/11/2021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EE60E-651F-40CC-AD73-C00F10CE4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1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8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5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527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0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5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0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7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5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2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0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87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github.zach-martin.com/advanced.html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nideus/snake-lab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zach@zach-martin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3E5-C7A3-47DF-A374-46BF83A699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Rockwell" panose="02060603020205020403" pitchFamily="18" charset="0"/>
              </a:rPr>
              <a:t>Advanced </a:t>
            </a:r>
            <a:r>
              <a:rPr lang="en-US" sz="5400" dirty="0" err="1">
                <a:latin typeface="Rockwell" panose="02060603020205020403" pitchFamily="18" charset="0"/>
              </a:rPr>
              <a:t>Github</a:t>
            </a:r>
            <a:r>
              <a:rPr lang="en-US" sz="5400" dirty="0">
                <a:latin typeface="Rockwell" panose="02060603020205020403" pitchFamily="18" charset="0"/>
              </a:rPr>
              <a:t> Topics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8725B-6E40-4D82-B375-7831D81C29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Instructor – </a:t>
            </a:r>
          </a:p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Zach martin</a:t>
            </a:r>
          </a:p>
        </p:txBody>
      </p:sp>
    </p:spTree>
    <p:extLst>
      <p:ext uri="{BB962C8B-B14F-4D97-AF65-F5344CB8AC3E}">
        <p14:creationId xmlns:p14="http://schemas.microsoft.com/office/powerpoint/2010/main" val="181935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5E25-300A-4A4D-B1C2-63CB6E97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Rebase workflow (Cont.)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FEF437D-4FE8-49DB-AE87-690223DB2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1344" y="2249488"/>
            <a:ext cx="5286137" cy="3541712"/>
          </a:xfrm>
        </p:spPr>
      </p:pic>
    </p:spTree>
    <p:extLst>
      <p:ext uri="{BB962C8B-B14F-4D97-AF65-F5344CB8AC3E}">
        <p14:creationId xmlns:p14="http://schemas.microsoft.com/office/powerpoint/2010/main" val="241555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5E25-300A-4A4D-B1C2-63CB6E97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Rebase workflow (Cont.)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78D3DAB-23F8-45F5-8EDD-EE27F2212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4991" y="2249488"/>
            <a:ext cx="5198843" cy="3541712"/>
          </a:xfrm>
        </p:spPr>
      </p:pic>
    </p:spTree>
    <p:extLst>
      <p:ext uri="{BB962C8B-B14F-4D97-AF65-F5344CB8AC3E}">
        <p14:creationId xmlns:p14="http://schemas.microsoft.com/office/powerpoint/2010/main" val="404804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5E25-300A-4A4D-B1C2-63CB6E97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Rebase workflow (Cont.)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48187CA-2912-4A84-BF25-028B80E14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0213" y="2249488"/>
            <a:ext cx="5208400" cy="3541712"/>
          </a:xfrm>
        </p:spPr>
      </p:pic>
    </p:spTree>
    <p:extLst>
      <p:ext uri="{BB962C8B-B14F-4D97-AF65-F5344CB8AC3E}">
        <p14:creationId xmlns:p14="http://schemas.microsoft.com/office/powerpoint/2010/main" val="3970215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5E25-300A-4A4D-B1C2-63CB6E97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Rebase golden Rule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5AF4F8-6FA9-4858-A0E3-DE4C8ADBA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rebasing, keep the golden rule in mind:</a:t>
            </a:r>
          </a:p>
          <a:p>
            <a:pPr lvl="1"/>
            <a:r>
              <a:rPr lang="en-US" b="1" dirty="0"/>
              <a:t>NEVER</a:t>
            </a:r>
            <a:r>
              <a:rPr lang="en-US" dirty="0"/>
              <a:t> rebase a public branch over your branch</a:t>
            </a:r>
          </a:p>
          <a:p>
            <a:r>
              <a:rPr lang="en-US" dirty="0"/>
              <a:t>Rebasing gives you an opportunity to realign your history with team changes</a:t>
            </a:r>
          </a:p>
          <a:p>
            <a:pPr lvl="1"/>
            <a:r>
              <a:rPr lang="en-US" dirty="0"/>
              <a:t>Don’t make others have to realign around your own changes</a:t>
            </a:r>
          </a:p>
        </p:txBody>
      </p:sp>
    </p:spTree>
    <p:extLst>
      <p:ext uri="{BB962C8B-B14F-4D97-AF65-F5344CB8AC3E}">
        <p14:creationId xmlns:p14="http://schemas.microsoft.com/office/powerpoint/2010/main" val="467940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5E25-300A-4A4D-B1C2-63CB6E97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Rebase golden Rule - Illustrated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A06AD-E44F-4112-9E5C-28E4F5573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9921" y="2150803"/>
            <a:ext cx="5305935" cy="3541712"/>
          </a:xfrm>
        </p:spPr>
      </p:pic>
    </p:spTree>
    <p:extLst>
      <p:ext uri="{BB962C8B-B14F-4D97-AF65-F5344CB8AC3E}">
        <p14:creationId xmlns:p14="http://schemas.microsoft.com/office/powerpoint/2010/main" val="1022779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8339D-9DD8-4064-9E1B-B79A7D595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Leadup to lab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8D569-D6AD-4D2A-8345-F2929A73D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Rebase not only helps keep a clean tree, it can reduce clutter</a:t>
            </a:r>
          </a:p>
          <a:p>
            <a:pPr lvl="1"/>
            <a:r>
              <a:rPr lang="en-US" dirty="0"/>
              <a:t>Maintaining clean commit histories can be challenging</a:t>
            </a:r>
          </a:p>
          <a:p>
            <a:pPr lvl="1"/>
            <a:r>
              <a:rPr lang="en-US" dirty="0"/>
              <a:t>Consolidating commit messages and removing unnecessary commits</a:t>
            </a:r>
          </a:p>
          <a:p>
            <a:pPr lvl="1"/>
            <a:r>
              <a:rPr lang="en-US" dirty="0"/>
              <a:t>Alter history itself! (You can do some weird stuff with rebase!)</a:t>
            </a:r>
          </a:p>
          <a:p>
            <a:r>
              <a:rPr lang="en-US" dirty="0"/>
              <a:t>Important rebase terms:</a:t>
            </a:r>
          </a:p>
          <a:p>
            <a:pPr lvl="1"/>
            <a:r>
              <a:rPr lang="en-US" dirty="0"/>
              <a:t>Pick</a:t>
            </a:r>
          </a:p>
          <a:p>
            <a:pPr lvl="1"/>
            <a:r>
              <a:rPr lang="en-US" dirty="0"/>
              <a:t>Squash</a:t>
            </a:r>
          </a:p>
          <a:p>
            <a:pPr lvl="1"/>
            <a:r>
              <a:rPr lang="en-US" dirty="0"/>
              <a:t>Edit</a:t>
            </a:r>
          </a:p>
          <a:p>
            <a:pPr lvl="1"/>
            <a:r>
              <a:rPr lang="en-US" dirty="0"/>
              <a:t>Reword</a:t>
            </a:r>
          </a:p>
          <a:p>
            <a:pPr lvl="1"/>
            <a:r>
              <a:rPr lang="en-US" dirty="0"/>
              <a:t>Drop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96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8339D-9DD8-4064-9E1B-B79A7D595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 – Interactively rebasing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1B0C6-BB4E-4D5F-9A1F-04E1F8C0E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 a new branch, called lab_1, and change to that branch</a:t>
            </a:r>
          </a:p>
          <a:p>
            <a:pPr lvl="1"/>
            <a:r>
              <a:rPr lang="en-US" dirty="0"/>
              <a:t>git branch lab_1</a:t>
            </a:r>
          </a:p>
          <a:p>
            <a:pPr lvl="1"/>
            <a:r>
              <a:rPr lang="en-US" dirty="0"/>
              <a:t>git checkout lab_1</a:t>
            </a:r>
          </a:p>
          <a:p>
            <a:r>
              <a:rPr lang="en-US" dirty="0"/>
              <a:t>Make a minor change, for our example we’re creating a temp file and updating it, and then commit that change with the commit message “commit 1”</a:t>
            </a:r>
          </a:p>
          <a:p>
            <a:pPr lvl="1"/>
            <a:r>
              <a:rPr lang="en-US" dirty="0"/>
              <a:t>echo “change 1” &gt;&gt; tmp.txt</a:t>
            </a:r>
          </a:p>
          <a:p>
            <a:pPr lvl="1"/>
            <a:r>
              <a:rPr lang="en-US" dirty="0"/>
              <a:t>git add tmp.txt</a:t>
            </a:r>
          </a:p>
          <a:p>
            <a:pPr lvl="1"/>
            <a:r>
              <a:rPr lang="en-US" dirty="0"/>
              <a:t>git commit –m “commit 1”</a:t>
            </a:r>
          </a:p>
        </p:txBody>
      </p:sp>
    </p:spTree>
    <p:extLst>
      <p:ext uri="{BB962C8B-B14F-4D97-AF65-F5344CB8AC3E}">
        <p14:creationId xmlns:p14="http://schemas.microsoft.com/office/powerpoint/2010/main" val="3831016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8339D-9DD8-4064-9E1B-B79A7D595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 – Interactively rebasing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1B0C6-BB4E-4D5F-9A1F-04E1F8C0E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 the same steps we did before, twice more, but incrementing the commit message by one each time (“commit 2”, “commit 3”)</a:t>
            </a:r>
          </a:p>
          <a:p>
            <a:pPr lvl="1"/>
            <a:r>
              <a:rPr lang="en-US" dirty="0"/>
              <a:t>echo “change #” &gt;&gt; tmp.txt</a:t>
            </a:r>
          </a:p>
          <a:p>
            <a:pPr lvl="1"/>
            <a:r>
              <a:rPr lang="en-US" dirty="0"/>
              <a:t>git add tmp.txt</a:t>
            </a:r>
          </a:p>
          <a:p>
            <a:pPr lvl="1"/>
            <a:r>
              <a:rPr lang="en-US" dirty="0"/>
              <a:t>git commit –m “commit #”</a:t>
            </a:r>
          </a:p>
          <a:p>
            <a:r>
              <a:rPr lang="en-US" dirty="0"/>
              <a:t>Once finished, confirm that all commits and changes are in place and no files are pending commit (this prevents a rebase from occurring)</a:t>
            </a:r>
          </a:p>
          <a:p>
            <a:pPr lvl="1"/>
            <a:r>
              <a:rPr lang="en-US" dirty="0"/>
              <a:t>cat tmp.txt</a:t>
            </a:r>
          </a:p>
          <a:p>
            <a:pPr lvl="1"/>
            <a:r>
              <a:rPr lang="en-US" dirty="0"/>
              <a:t>git status</a:t>
            </a:r>
          </a:p>
          <a:p>
            <a:pPr lvl="1"/>
            <a:r>
              <a:rPr lang="en-US" dirty="0"/>
              <a:t>git log</a:t>
            </a:r>
          </a:p>
        </p:txBody>
      </p:sp>
    </p:spTree>
    <p:extLst>
      <p:ext uri="{BB962C8B-B14F-4D97-AF65-F5344CB8AC3E}">
        <p14:creationId xmlns:p14="http://schemas.microsoft.com/office/powerpoint/2010/main" val="3059681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8339D-9DD8-4064-9E1B-B79A7D595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 – Interactively rebasing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1B0C6-BB4E-4D5F-9A1F-04E1F8C0E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We’re now ready to interactively rebase and clean up our commit history</a:t>
            </a:r>
          </a:p>
          <a:p>
            <a:pPr lvl="1"/>
            <a:r>
              <a:rPr lang="en-US" dirty="0"/>
              <a:t>Run command: git rebase –</a:t>
            </a:r>
            <a:r>
              <a:rPr lang="en-US" dirty="0" err="1"/>
              <a:t>i</a:t>
            </a:r>
            <a:r>
              <a:rPr lang="en-US" dirty="0"/>
              <a:t> HEAD~3</a:t>
            </a:r>
          </a:p>
          <a:p>
            <a:pPr lvl="1"/>
            <a:r>
              <a:rPr lang="en-US" dirty="0"/>
              <a:t>Squash commits 2 and 3 in the editor</a:t>
            </a:r>
          </a:p>
          <a:p>
            <a:pPr lvl="1"/>
            <a:r>
              <a:rPr lang="en-US" dirty="0"/>
              <a:t>Clean up the final commit message to now say “commit 1 with changes 1, 2, and 3”</a:t>
            </a:r>
          </a:p>
          <a:p>
            <a:pPr lvl="1"/>
            <a:r>
              <a:rPr lang="en-US" dirty="0"/>
              <a:t>Run command: git log</a:t>
            </a:r>
          </a:p>
          <a:p>
            <a:r>
              <a:rPr lang="en-US" dirty="0"/>
              <a:t>We now have a cleaner git history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49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A3CF-34A3-4670-84E6-3C2BD41D1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91F4E-8775-4439-AF13-33C4DAD6E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Tags are used to indicate a significant milestone in the branch history</a:t>
            </a:r>
          </a:p>
          <a:p>
            <a:pPr lvl="1"/>
            <a:r>
              <a:rPr lang="en-US" dirty="0"/>
              <a:t>These are usually indicative of a version release</a:t>
            </a:r>
          </a:p>
          <a:p>
            <a:pPr lvl="1"/>
            <a:r>
              <a:rPr lang="en-US" dirty="0"/>
              <a:t>Unlike branches, after a tag is created it has no further history</a:t>
            </a:r>
          </a:p>
          <a:p>
            <a:pPr lvl="1"/>
            <a:r>
              <a:rPr lang="en-US" dirty="0"/>
              <a:t>Tags provide a static reference a specific point your git tree history</a:t>
            </a:r>
          </a:p>
          <a:p>
            <a:r>
              <a:rPr lang="en-US" dirty="0"/>
              <a:t>Usage</a:t>
            </a:r>
          </a:p>
          <a:p>
            <a:pPr lvl="1"/>
            <a:r>
              <a:rPr lang="en-US" dirty="0"/>
              <a:t>git tag &lt;</a:t>
            </a:r>
            <a:r>
              <a:rPr lang="en-US" dirty="0" err="1"/>
              <a:t>tagname</a:t>
            </a:r>
            <a:r>
              <a:rPr lang="en-US" dirty="0"/>
              <a:t>&gt; - Creates a tag of &lt;</a:t>
            </a:r>
            <a:r>
              <a:rPr lang="en-US" dirty="0" err="1"/>
              <a:t>tagname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git tag – Lists all tags in the branch history</a:t>
            </a:r>
          </a:p>
        </p:txBody>
      </p:sp>
    </p:spTree>
    <p:extLst>
      <p:ext uri="{BB962C8B-B14F-4D97-AF65-F5344CB8AC3E}">
        <p14:creationId xmlns:p14="http://schemas.microsoft.com/office/powerpoint/2010/main" val="324158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>
            <a:normAutofit/>
          </a:bodyPr>
          <a:lstStyle/>
          <a:p>
            <a:r>
              <a:rPr lang="en-US"/>
              <a:t>Initial resources and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5361-68C0-4BF5-80C8-F1E7BF92B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2249485"/>
            <a:ext cx="5077306" cy="3541714"/>
          </a:xfrm>
        </p:spPr>
        <p:txBody>
          <a:bodyPr>
            <a:norm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github.zach-martin.com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/advanced.html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 quick introduction –</a:t>
            </a:r>
          </a:p>
          <a:p>
            <a:pPr marL="0" indent="0">
              <a:buNone/>
            </a:pPr>
            <a:r>
              <a:rPr lang="en-US" dirty="0"/>
              <a:t>    Zach Martin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18 years IT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6 years professional software development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Father to a two-year-old girl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1438C7-8E02-4026-B844-B3481E6FDC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6226105" y="1485487"/>
            <a:ext cx="4727713" cy="354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2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A8C29-1A2A-4871-8FF6-E4331B6CE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Forking a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35F02-02AE-4439-8E8E-2F03C55CF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think of a fork as a copy for your own account in the git host</a:t>
            </a:r>
          </a:p>
          <a:p>
            <a:r>
              <a:rPr lang="en-US" dirty="0"/>
              <a:t>Forking is just a standard git clone operation</a:t>
            </a:r>
          </a:p>
          <a:p>
            <a:r>
              <a:rPr lang="en-US" dirty="0"/>
              <a:t>This clones the original repository to our own server-side repository</a:t>
            </a:r>
          </a:p>
          <a:p>
            <a:r>
              <a:rPr lang="en-US" dirty="0"/>
              <a:t>Git hosting services automate this step without the need of </a:t>
            </a:r>
            <a:r>
              <a:rPr lang="en-US" dirty="0" err="1"/>
              <a:t>SSH’ing</a:t>
            </a:r>
            <a:r>
              <a:rPr lang="en-US" dirty="0"/>
              <a:t> into a server to clone</a:t>
            </a:r>
          </a:p>
        </p:txBody>
      </p:sp>
    </p:spTree>
    <p:extLst>
      <p:ext uri="{BB962C8B-B14F-4D97-AF65-F5344CB8AC3E}">
        <p14:creationId xmlns:p14="http://schemas.microsoft.com/office/powerpoint/2010/main" val="2254951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7AAA9-572C-40F8-B61C-97624411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</a:t>
            </a:r>
            <a:r>
              <a:rPr lang="en-US" dirty="0" err="1"/>
              <a:t>Github</a:t>
            </a:r>
            <a:r>
              <a:rPr lang="en-US" dirty="0"/>
              <a:t>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9A726-545E-4DFA-B6C1-C177C8A9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Enough with non-</a:t>
            </a:r>
            <a:r>
              <a:rPr lang="en-US" dirty="0" err="1"/>
              <a:t>github</a:t>
            </a:r>
            <a:r>
              <a:rPr lang="en-US" dirty="0"/>
              <a:t> stuff, we git it! (Get it?)</a:t>
            </a:r>
          </a:p>
          <a:p>
            <a:pPr lvl="1"/>
            <a:r>
              <a:rPr lang="en-US" dirty="0"/>
              <a:t>Actions and Workflows to build a CI/CD Pipeline</a:t>
            </a:r>
          </a:p>
          <a:p>
            <a:pPr lvl="1"/>
            <a:r>
              <a:rPr lang="en-US" dirty="0"/>
              <a:t>Templates</a:t>
            </a:r>
          </a:p>
          <a:p>
            <a:pPr lvl="1"/>
            <a:r>
              <a:rPr lang="en-US" dirty="0"/>
              <a:t>Secrets and how to use them</a:t>
            </a:r>
          </a:p>
          <a:p>
            <a:pPr lvl="1"/>
            <a:r>
              <a:rPr lang="en-US" dirty="0"/>
              <a:t>Pull Request Management</a:t>
            </a:r>
          </a:p>
          <a:p>
            <a:pPr lvl="1"/>
            <a:r>
              <a:rPr lang="en-US" dirty="0"/>
              <a:t>Issue Tracking and Projects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1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DB65-2734-4ADA-ADC9-73E420BC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Actions, Secrets, and Workflows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C56AF-899F-4FD6-A398-653EC93AE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Secrets are important pieces of information that you want to remain hidden</a:t>
            </a:r>
          </a:p>
          <a:p>
            <a:pPr lvl="1"/>
            <a:r>
              <a:rPr lang="en-US" dirty="0"/>
              <a:t>This is likely to be username and passwords for services that your workflow may use</a:t>
            </a:r>
          </a:p>
          <a:p>
            <a:pPr lvl="1"/>
            <a:r>
              <a:rPr lang="en-US" dirty="0"/>
              <a:t>Secrets are essentially hidden environment variables</a:t>
            </a:r>
          </a:p>
          <a:p>
            <a:r>
              <a:rPr lang="en-US" dirty="0"/>
              <a:t>Workflows can be whatever you need them to be</a:t>
            </a:r>
          </a:p>
          <a:p>
            <a:pPr lvl="1"/>
            <a:r>
              <a:rPr lang="en-US" dirty="0"/>
              <a:t>This could be a CI/CD (Continuous Integration / Continuous Deployment) Pipeline</a:t>
            </a:r>
          </a:p>
          <a:p>
            <a:pPr lvl="1"/>
            <a:r>
              <a:rPr lang="en-US" dirty="0"/>
              <a:t>Automatically tag specific branches as they come in</a:t>
            </a:r>
          </a:p>
          <a:p>
            <a:pPr lvl="1"/>
            <a:r>
              <a:rPr lang="en-US" dirty="0"/>
              <a:t>Immediately raise new issues when found</a:t>
            </a:r>
          </a:p>
          <a:p>
            <a:pPr lvl="1"/>
            <a:r>
              <a:rPr lang="en-US" dirty="0"/>
              <a:t>FTP files to a specific destination upon merge</a:t>
            </a:r>
          </a:p>
          <a:p>
            <a:pPr lvl="1"/>
            <a:r>
              <a:rPr lang="en-US" dirty="0"/>
              <a:t>Countless other scenarios…</a:t>
            </a:r>
          </a:p>
        </p:txBody>
      </p:sp>
    </p:spTree>
    <p:extLst>
      <p:ext uri="{BB962C8B-B14F-4D97-AF65-F5344CB8AC3E}">
        <p14:creationId xmlns:p14="http://schemas.microsoft.com/office/powerpoint/2010/main" val="2339013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BCE7-19D5-47BD-BBA8-267CA594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2 – let’s fork and Deploy snake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1CDFF-AFCF-41F0-8E56-F9207F305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start, fork the snake-lab repository from my </a:t>
            </a:r>
            <a:r>
              <a:rPr lang="en-US" dirty="0" err="1"/>
              <a:t>github</a:t>
            </a:r>
            <a:r>
              <a:rPr lang="en-US" dirty="0"/>
              <a:t> account</a:t>
            </a:r>
          </a:p>
          <a:p>
            <a:pPr lvl="1"/>
            <a:r>
              <a:rPr lang="en-US" dirty="0"/>
              <a:t>This is located at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https://github.com/onideus/snake-lab</a:t>
            </a:r>
            <a:endParaRPr lang="en-US" dirty="0"/>
          </a:p>
          <a:p>
            <a:pPr lvl="1"/>
            <a:r>
              <a:rPr lang="en-US" dirty="0"/>
              <a:t>While logged into </a:t>
            </a:r>
            <a:r>
              <a:rPr lang="en-US" dirty="0" err="1"/>
              <a:t>github</a:t>
            </a:r>
            <a:r>
              <a:rPr lang="en-US" dirty="0"/>
              <a:t> and viewing the project, click the Fork icon in the top right</a:t>
            </a:r>
          </a:p>
          <a:p>
            <a:r>
              <a:rPr lang="en-US" dirty="0"/>
              <a:t>After the fork operation completes, clone your repository locally</a:t>
            </a:r>
          </a:p>
          <a:p>
            <a:r>
              <a:rPr lang="en-US" dirty="0"/>
              <a:t>Navigate to the repository directory from your File Explorer or equivalent</a:t>
            </a:r>
          </a:p>
          <a:p>
            <a:r>
              <a:rPr lang="en-US" dirty="0"/>
              <a:t>Play snake!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80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29C7-8A51-44CB-B76F-70FFA3C2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2 – let’s fork and deploy snake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B097-17C9-4894-9918-206E33587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Prep GitHub Pages</a:t>
            </a:r>
          </a:p>
          <a:p>
            <a:pPr lvl="1"/>
            <a:r>
              <a:rPr lang="en-US" dirty="0"/>
              <a:t>Create repository with name </a:t>
            </a:r>
            <a:r>
              <a:rPr lang="en-US" i="1" dirty="0"/>
              <a:t>username.github.io</a:t>
            </a:r>
          </a:p>
          <a:p>
            <a:pPr lvl="1"/>
            <a:r>
              <a:rPr lang="en-US" dirty="0"/>
              <a:t>Create a single file named </a:t>
            </a:r>
            <a:r>
              <a:rPr lang="en-US" i="1" dirty="0"/>
              <a:t>index.html</a:t>
            </a:r>
            <a:r>
              <a:rPr lang="en-US" dirty="0"/>
              <a:t> and add the text “Hello World!” and save</a:t>
            </a:r>
          </a:p>
          <a:p>
            <a:pPr lvl="1"/>
            <a:r>
              <a:rPr lang="en-US" dirty="0"/>
              <a:t>Confirm your GitHub Page exists by navigating to </a:t>
            </a:r>
            <a:r>
              <a:rPr lang="en-US" i="1" dirty="0"/>
              <a:t>username.github.io</a:t>
            </a:r>
            <a:r>
              <a:rPr lang="en-US" dirty="0"/>
              <a:t> in your browser</a:t>
            </a:r>
          </a:p>
          <a:p>
            <a:r>
              <a:rPr lang="en-US" dirty="0"/>
              <a:t>Create a deploy GitHub Action</a:t>
            </a:r>
          </a:p>
          <a:p>
            <a:pPr lvl="1"/>
            <a:r>
              <a:rPr lang="en-US" dirty="0"/>
              <a:t>Go back to our snake-lab repository</a:t>
            </a:r>
          </a:p>
          <a:p>
            <a:pPr lvl="1"/>
            <a:r>
              <a:rPr lang="en-US" dirty="0"/>
              <a:t>Select the Actions tab</a:t>
            </a:r>
          </a:p>
          <a:p>
            <a:pPr lvl="1"/>
            <a:r>
              <a:rPr lang="en-US" dirty="0"/>
              <a:t>Click </a:t>
            </a:r>
            <a:r>
              <a:rPr lang="en-US" i="1" dirty="0"/>
              <a:t>set up a workflow yourself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12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D990-AA06-490C-B918-101E69C4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2 – The intermission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8985B-9A11-4026-BBF4-FBC9EFBB0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YML or YAML is a recursive acronym for “YAML </a:t>
            </a:r>
            <a:r>
              <a:rPr lang="en-US" dirty="0" err="1"/>
              <a:t>Ain’t</a:t>
            </a:r>
            <a:r>
              <a:rPr lang="en-US" dirty="0"/>
              <a:t> Markup Language”</a:t>
            </a:r>
          </a:p>
          <a:p>
            <a:r>
              <a:rPr lang="en-US" dirty="0"/>
              <a:t>Similar to JSON, but uses white space to denote structure</a:t>
            </a:r>
          </a:p>
          <a:p>
            <a:r>
              <a:rPr lang="en-US" dirty="0"/>
              <a:t>It’s minimal syntax footprint has helped it gain popularity</a:t>
            </a:r>
          </a:p>
          <a:p>
            <a:r>
              <a:rPr lang="en-US" dirty="0"/>
              <a:t>Key-Value pairs are denoted by colons ‘:’</a:t>
            </a:r>
          </a:p>
          <a:p>
            <a:r>
              <a:rPr lang="en-US" dirty="0"/>
              <a:t>Key advantages over other data-serialization languages</a:t>
            </a:r>
          </a:p>
          <a:p>
            <a:pPr lvl="1"/>
            <a:r>
              <a:rPr lang="en-US" dirty="0"/>
              <a:t>Multiple documents in a stream can be denoted through ---</a:t>
            </a:r>
          </a:p>
          <a:p>
            <a:pPr lvl="1"/>
            <a:r>
              <a:rPr lang="en-US" dirty="0"/>
              <a:t>Data typing through implicit and explicit denotation</a:t>
            </a:r>
          </a:p>
          <a:p>
            <a:pPr lvl="1"/>
            <a:r>
              <a:rPr lang="en-US" dirty="0"/>
              <a:t>References for repeated nodes allows for brevity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38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C12EE-0E66-4C46-B1FB-728D5711A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2 – let’s fork and deploy snake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062D-6FED-4CA3-A9A4-9CA67ECF8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 the link provided on my website to connect directly to the workflow file we will use as a reference</a:t>
            </a:r>
          </a:p>
          <a:p>
            <a:r>
              <a:rPr lang="en-US" dirty="0"/>
              <a:t>Copy and paste the entirety of the </a:t>
            </a:r>
            <a:r>
              <a:rPr lang="en-US" dirty="0" err="1"/>
              <a:t>yml</a:t>
            </a:r>
            <a:r>
              <a:rPr lang="en-US" dirty="0"/>
              <a:t> file into your workflow</a:t>
            </a:r>
          </a:p>
          <a:p>
            <a:r>
              <a:rPr lang="en-US" dirty="0"/>
              <a:t>Commit the workflow to your repo</a:t>
            </a:r>
          </a:p>
          <a:p>
            <a:r>
              <a:rPr lang="en-US" dirty="0"/>
              <a:t>Set up your GitHub Page for this repo</a:t>
            </a:r>
          </a:p>
          <a:p>
            <a:pPr lvl="1"/>
            <a:r>
              <a:rPr lang="en-US" dirty="0"/>
              <a:t>We’ll target the </a:t>
            </a:r>
            <a:r>
              <a:rPr lang="en-US" dirty="0" err="1"/>
              <a:t>gh</a:t>
            </a:r>
            <a:r>
              <a:rPr lang="en-US" dirty="0"/>
              <a:t>-page branch for all of our website related deploys</a:t>
            </a:r>
          </a:p>
          <a:p>
            <a:r>
              <a:rPr lang="en-US" dirty="0"/>
              <a:t>Check out your newly published Snake Game!</a:t>
            </a:r>
          </a:p>
          <a:p>
            <a:pPr lvl="1"/>
            <a:r>
              <a:rPr lang="en-US" dirty="0"/>
              <a:t>You’ll need to navigate to </a:t>
            </a:r>
            <a:r>
              <a:rPr lang="en-US" i="1" dirty="0"/>
              <a:t>username.github.io/snake-lab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34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C12EE-0E66-4C46-B1FB-728D5711A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2 – Workflow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062D-6FED-4CA3-A9A4-9CA67ECF8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Watch your new workflow in action!</a:t>
            </a:r>
          </a:p>
          <a:p>
            <a:pPr lvl="1"/>
            <a:r>
              <a:rPr lang="en-US" dirty="0"/>
              <a:t>Click on Actions on the top ribbon</a:t>
            </a:r>
          </a:p>
          <a:p>
            <a:pPr lvl="1"/>
            <a:r>
              <a:rPr lang="en-US" dirty="0"/>
              <a:t>Select Lab 2 Workflow from the left nav panel</a:t>
            </a:r>
          </a:p>
          <a:p>
            <a:pPr lvl="1"/>
            <a:r>
              <a:rPr lang="en-US" dirty="0"/>
              <a:t>Click on the latest build of your Lab 2 Workflow</a:t>
            </a:r>
          </a:p>
          <a:p>
            <a:pPr lvl="1"/>
            <a:r>
              <a:rPr lang="en-US" dirty="0"/>
              <a:t>Click on the “build” link to the left to review the logs of the build process</a:t>
            </a:r>
          </a:p>
          <a:p>
            <a:pPr lvl="1"/>
            <a:r>
              <a:rPr lang="en-US" dirty="0"/>
              <a:t>Expand the collapsed item “Run a one-line script” so we can see our secret!</a:t>
            </a:r>
          </a:p>
          <a:p>
            <a:pPr lvl="2"/>
            <a:r>
              <a:rPr lang="en-US" dirty="0"/>
              <a:t>What happened?</a:t>
            </a:r>
          </a:p>
        </p:txBody>
      </p:sp>
    </p:spTree>
    <p:extLst>
      <p:ext uri="{BB962C8B-B14F-4D97-AF65-F5344CB8AC3E}">
        <p14:creationId xmlns:p14="http://schemas.microsoft.com/office/powerpoint/2010/main" val="1173621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1F745-C343-4000-BA61-A4216D99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1ABC2-B0DA-4589-9CF9-EACAE9E9E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Pull requests (or PRs) represent a formal workflow to introduce code from one branch to another</a:t>
            </a:r>
          </a:p>
          <a:p>
            <a:r>
              <a:rPr lang="en-US" dirty="0"/>
              <a:t>There is typically a review process for pull requests</a:t>
            </a:r>
          </a:p>
          <a:p>
            <a:r>
              <a:rPr lang="en-US" dirty="0"/>
              <a:t>PRs provide a history for your repository beyond branches and commits</a:t>
            </a:r>
          </a:p>
          <a:p>
            <a:r>
              <a:rPr lang="en-US" dirty="0"/>
              <a:t>PRs can have rules to, including but not limited to, do the following:</a:t>
            </a:r>
          </a:p>
          <a:p>
            <a:pPr lvl="1"/>
            <a:r>
              <a:rPr lang="en-US" dirty="0"/>
              <a:t>Make sure all code passes tests before it can be merged</a:t>
            </a:r>
          </a:p>
          <a:p>
            <a:pPr lvl="1"/>
            <a:r>
              <a:rPr lang="en-US" dirty="0"/>
              <a:t>Meets the minimum number of approvers</a:t>
            </a:r>
          </a:p>
          <a:p>
            <a:pPr lvl="1"/>
            <a:r>
              <a:rPr lang="en-US" dirty="0"/>
              <a:t>Expires if too much time has passed</a:t>
            </a:r>
          </a:p>
          <a:p>
            <a:pPr lvl="1"/>
            <a:r>
              <a:rPr lang="en-US" dirty="0"/>
              <a:t>Clear previous approvals if the contributor pushes additional changes to the branch to be merged</a:t>
            </a:r>
          </a:p>
        </p:txBody>
      </p:sp>
    </p:spTree>
    <p:extLst>
      <p:ext uri="{BB962C8B-B14F-4D97-AF65-F5344CB8AC3E}">
        <p14:creationId xmlns:p14="http://schemas.microsoft.com/office/powerpoint/2010/main" val="2477599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1D24-760F-4373-A1FF-35C5EE35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097BE-C8FC-4F4C-B19F-1BF8CBB23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Functionally similar to forking, but </a:t>
            </a:r>
            <a:r>
              <a:rPr lang="en-US" dirty="0" err="1"/>
              <a:t>github</a:t>
            </a:r>
            <a:r>
              <a:rPr lang="en-US" dirty="0"/>
              <a:t> specific</a:t>
            </a:r>
          </a:p>
          <a:p>
            <a:r>
              <a:rPr lang="en-US" dirty="0"/>
              <a:t>Quickly bootstrap new projects</a:t>
            </a:r>
          </a:p>
          <a:p>
            <a:r>
              <a:rPr lang="en-US" dirty="0"/>
              <a:t>Easily defined and maintained</a:t>
            </a:r>
          </a:p>
        </p:txBody>
      </p:sp>
    </p:spTree>
    <p:extLst>
      <p:ext uri="{BB962C8B-B14F-4D97-AF65-F5344CB8AC3E}">
        <p14:creationId xmlns:p14="http://schemas.microsoft.com/office/powerpoint/2010/main" val="79875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D1095-54EF-4488-87D3-7C294FE5D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F33B1-49D5-4AF1-A01B-E5F09E5E9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Gitflow</a:t>
            </a:r>
            <a:r>
              <a:rPr lang="en-US" dirty="0"/>
              <a:t> Strategy Refresher</a:t>
            </a:r>
          </a:p>
          <a:p>
            <a:r>
              <a:rPr lang="en-US" dirty="0"/>
              <a:t>Advanced Git Tactics</a:t>
            </a:r>
          </a:p>
          <a:p>
            <a:pPr lvl="1"/>
            <a:r>
              <a:rPr lang="en-US" dirty="0"/>
              <a:t>Rebase – What it is and when to use it</a:t>
            </a:r>
          </a:p>
          <a:p>
            <a:pPr lvl="1"/>
            <a:r>
              <a:rPr lang="en-US" dirty="0"/>
              <a:t>Forking vs. Cloning</a:t>
            </a:r>
          </a:p>
          <a:p>
            <a:pPr lvl="1"/>
            <a:r>
              <a:rPr lang="en-US" dirty="0"/>
              <a:t>Tags – $20 in my pocket?</a:t>
            </a:r>
          </a:p>
          <a:p>
            <a:r>
              <a:rPr lang="en-US" dirty="0"/>
              <a:t>Advanced GitHub Features</a:t>
            </a:r>
          </a:p>
          <a:p>
            <a:pPr lvl="1"/>
            <a:r>
              <a:rPr lang="en-US" dirty="0"/>
              <a:t>Actions and Workflows to build a CI/CD Pipeline</a:t>
            </a:r>
          </a:p>
          <a:p>
            <a:pPr lvl="1"/>
            <a:r>
              <a:rPr lang="en-US" dirty="0"/>
              <a:t>Templates</a:t>
            </a:r>
          </a:p>
          <a:p>
            <a:pPr lvl="1"/>
            <a:r>
              <a:rPr lang="en-US" dirty="0"/>
              <a:t>Secrets and how to use them</a:t>
            </a:r>
          </a:p>
          <a:p>
            <a:pPr lvl="1"/>
            <a:r>
              <a:rPr lang="en-US" dirty="0"/>
              <a:t>Pull Request Management</a:t>
            </a:r>
          </a:p>
          <a:p>
            <a:pPr lvl="1"/>
            <a:r>
              <a:rPr lang="en-US" dirty="0"/>
              <a:t>Issue Tracking and Projects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43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6371A-3D4E-49A3-A87C-545BDF3F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tracking and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3DF2A-9194-46FA-BE6A-7E292073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Projects helps consolidate the work specific to a certain effort</a:t>
            </a:r>
          </a:p>
          <a:p>
            <a:pPr lvl="1"/>
            <a:r>
              <a:rPr lang="en-US" dirty="0"/>
              <a:t>A project need not be limited to a single repository</a:t>
            </a:r>
          </a:p>
          <a:p>
            <a:pPr lvl="1"/>
            <a:r>
              <a:rPr lang="en-US" dirty="0"/>
              <a:t>Most larger projects will have numerous repositories attached</a:t>
            </a:r>
          </a:p>
          <a:p>
            <a:pPr lvl="1"/>
            <a:r>
              <a:rPr lang="en-US" dirty="0"/>
              <a:t>Kanban boards are a common work management tool to quickly visualize and progress items in need of completing</a:t>
            </a:r>
          </a:p>
          <a:p>
            <a:pPr lvl="1"/>
            <a:r>
              <a:rPr lang="en-US" dirty="0"/>
              <a:t>Issues can be triaged directly from your project screen to be sorted on the </a:t>
            </a:r>
            <a:r>
              <a:rPr lang="en-US" dirty="0" err="1"/>
              <a:t>kanban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16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6371A-3D4E-49A3-A87C-545BDF3F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tracking and projects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3DF2A-9194-46FA-BE6A-7E292073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Issue tracking acts as a funnel for all work coming into your project</a:t>
            </a:r>
          </a:p>
          <a:p>
            <a:pPr lvl="1"/>
            <a:r>
              <a:rPr lang="en-US" dirty="0"/>
              <a:t>This doesn’t have to be explicitly issues in the sense of bugs or problems</a:t>
            </a:r>
          </a:p>
          <a:p>
            <a:pPr lvl="1"/>
            <a:r>
              <a:rPr lang="en-US" dirty="0"/>
              <a:t>Enhancements or new features are classified as “issues”</a:t>
            </a:r>
          </a:p>
          <a:p>
            <a:pPr lvl="1"/>
            <a:r>
              <a:rPr lang="en-US" dirty="0"/>
              <a:t>Requests for additional documentation are issues as well</a:t>
            </a:r>
          </a:p>
          <a:p>
            <a:r>
              <a:rPr lang="en-US" dirty="0"/>
              <a:t>As new issues are tracked, labels can help sort out the work</a:t>
            </a:r>
          </a:p>
          <a:p>
            <a:pPr lvl="1"/>
            <a:r>
              <a:rPr lang="en-US" dirty="0"/>
              <a:t>Items tagged with “good first issue” are terrific for newcomers to your project (or a great target if you want to start helping on someone else’s project)</a:t>
            </a:r>
          </a:p>
          <a:p>
            <a:pPr lvl="1"/>
            <a:r>
              <a:rPr lang="en-US" dirty="0"/>
              <a:t>“Help wanted” can indicate that the issue has exceeded the capacity of the current assignee, so they’re looking for more hands to solve the problem</a:t>
            </a:r>
          </a:p>
        </p:txBody>
      </p:sp>
    </p:spTree>
    <p:extLst>
      <p:ext uri="{BB962C8B-B14F-4D97-AF65-F5344CB8AC3E}">
        <p14:creationId xmlns:p14="http://schemas.microsoft.com/office/powerpoint/2010/main" val="211437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D1095-54EF-4488-87D3-7C294FE5D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Objectives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F33B1-49D5-4AF1-A01B-E5F09E5E9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Gitflow</a:t>
            </a:r>
            <a:r>
              <a:rPr lang="en-US" dirty="0"/>
              <a:t> Strategy Refresher</a:t>
            </a:r>
          </a:p>
          <a:p>
            <a:r>
              <a:rPr lang="en-US" dirty="0"/>
              <a:t>Advanced Git Tactics</a:t>
            </a:r>
          </a:p>
          <a:p>
            <a:pPr lvl="1"/>
            <a:r>
              <a:rPr lang="en-US" dirty="0"/>
              <a:t>Rebase – What it is and when to use it</a:t>
            </a:r>
          </a:p>
          <a:p>
            <a:pPr lvl="1"/>
            <a:r>
              <a:rPr lang="en-US" dirty="0"/>
              <a:t>Forking vs. Cloning</a:t>
            </a:r>
          </a:p>
          <a:p>
            <a:pPr lvl="1"/>
            <a:r>
              <a:rPr lang="en-US" dirty="0"/>
              <a:t>Tags </a:t>
            </a:r>
          </a:p>
          <a:p>
            <a:r>
              <a:rPr lang="en-US" dirty="0"/>
              <a:t>Advanced GitHub Features</a:t>
            </a:r>
          </a:p>
          <a:p>
            <a:pPr lvl="1"/>
            <a:r>
              <a:rPr lang="en-US" dirty="0"/>
              <a:t>Actions and Workflows to build a CI/CD Pipeline</a:t>
            </a:r>
          </a:p>
          <a:p>
            <a:pPr lvl="1"/>
            <a:r>
              <a:rPr lang="en-US" dirty="0"/>
              <a:t>Templates</a:t>
            </a:r>
          </a:p>
          <a:p>
            <a:pPr lvl="1"/>
            <a:r>
              <a:rPr lang="en-US" dirty="0"/>
              <a:t>Pull Request Management</a:t>
            </a:r>
          </a:p>
          <a:p>
            <a:pPr lvl="1"/>
            <a:r>
              <a:rPr lang="en-US" dirty="0"/>
              <a:t>Issue Tracking and Projects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54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B3235-CCE8-46E6-BDE8-EF71E09B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End – open lab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669AB-E7B2-4895-9E7F-B06438F67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remember to fill out the survey after </a:t>
            </a:r>
            <a:r>
              <a:rPr lang="en-US"/>
              <a:t>this presentation</a:t>
            </a:r>
          </a:p>
          <a:p>
            <a:r>
              <a:rPr lang="en-US" dirty="0"/>
              <a:t>Can’t think of a question or need to leave before I can answer?</a:t>
            </a:r>
          </a:p>
          <a:p>
            <a:pPr lvl="1"/>
            <a:r>
              <a:rPr lang="en-US" dirty="0"/>
              <a:t>No worries! Send me an email –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zach@zach-martin.com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1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9BD5-DA31-4FB8-B85B-9FC5D4A4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strategies - </a:t>
            </a:r>
            <a:r>
              <a:rPr lang="en-US" dirty="0" err="1"/>
              <a:t>Gitflow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0BBCC2-E0B8-4524-AE2B-784EE0FEB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7129" y="2160057"/>
            <a:ext cx="9454407" cy="3876307"/>
          </a:xfrm>
        </p:spPr>
      </p:pic>
    </p:spTree>
    <p:extLst>
      <p:ext uri="{BB962C8B-B14F-4D97-AF65-F5344CB8AC3E}">
        <p14:creationId xmlns:p14="http://schemas.microsoft.com/office/powerpoint/2010/main" val="255964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9BD5-DA31-4FB8-B85B-9FC5D4A4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strategies – </a:t>
            </a:r>
            <a:r>
              <a:rPr lang="en-US" dirty="0" err="1"/>
              <a:t>Gitflow</a:t>
            </a:r>
            <a:r>
              <a:rPr lang="en-US" dirty="0"/>
              <a:t> (Cont.)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D4F457-447F-462B-8B37-55E860B8A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9990" y="1623391"/>
            <a:ext cx="9005653" cy="5121966"/>
          </a:xfrm>
        </p:spPr>
      </p:pic>
    </p:spTree>
    <p:extLst>
      <p:ext uri="{BB962C8B-B14F-4D97-AF65-F5344CB8AC3E}">
        <p14:creationId xmlns:p14="http://schemas.microsoft.com/office/powerpoint/2010/main" val="392532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9BD5-DA31-4FB8-B85B-9FC5D4A4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strategies – </a:t>
            </a:r>
            <a:r>
              <a:rPr lang="en-US" dirty="0" err="1"/>
              <a:t>Gitflow</a:t>
            </a:r>
            <a:r>
              <a:rPr lang="en-US" dirty="0"/>
              <a:t> (Cont.)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F95F04-F841-4DD1-AA05-D22141B32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5026" y="1729409"/>
            <a:ext cx="7907332" cy="5080461"/>
          </a:xfrm>
        </p:spPr>
      </p:pic>
    </p:spTree>
    <p:extLst>
      <p:ext uri="{BB962C8B-B14F-4D97-AF65-F5344CB8AC3E}">
        <p14:creationId xmlns:p14="http://schemas.microsoft.com/office/powerpoint/2010/main" val="263883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9BD5-DA31-4FB8-B85B-9FC5D4A4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strategies – </a:t>
            </a:r>
            <a:r>
              <a:rPr lang="en-US" dirty="0" err="1"/>
              <a:t>Gitflow</a:t>
            </a:r>
            <a:r>
              <a:rPr lang="en-US" dirty="0"/>
              <a:t> (Cont.)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E8AFF6-9ED2-4CEA-B879-2B5F0E061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6010" y="1643270"/>
            <a:ext cx="7098075" cy="5092870"/>
          </a:xfrm>
        </p:spPr>
      </p:pic>
    </p:spTree>
    <p:extLst>
      <p:ext uri="{BB962C8B-B14F-4D97-AF65-F5344CB8AC3E}">
        <p14:creationId xmlns:p14="http://schemas.microsoft.com/office/powerpoint/2010/main" val="366482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86711-6C98-4AF3-BEB5-160B9E93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Rebasing vs. Merging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CFEF3-0D67-4521-92E7-AEFC18406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Merging</a:t>
            </a:r>
          </a:p>
          <a:p>
            <a:pPr lvl="1"/>
            <a:r>
              <a:rPr lang="en-US" dirty="0"/>
              <a:t>Explicitly define what stays and what goes</a:t>
            </a:r>
          </a:p>
          <a:p>
            <a:pPr lvl="1"/>
            <a:r>
              <a:rPr lang="en-US" dirty="0"/>
              <a:t>A new commit with these specifications is created</a:t>
            </a:r>
          </a:p>
          <a:p>
            <a:r>
              <a:rPr lang="en-US" dirty="0"/>
              <a:t>Rebasing</a:t>
            </a:r>
          </a:p>
          <a:p>
            <a:pPr lvl="1"/>
            <a:r>
              <a:rPr lang="en-US" dirty="0"/>
              <a:t>“Replay” one branch at the end of another</a:t>
            </a:r>
          </a:p>
          <a:p>
            <a:pPr lvl="1"/>
            <a:r>
              <a:rPr lang="en-US" dirty="0"/>
              <a:t>Cleaner tree with no additional commit</a:t>
            </a:r>
          </a:p>
        </p:txBody>
      </p:sp>
    </p:spTree>
    <p:extLst>
      <p:ext uri="{BB962C8B-B14F-4D97-AF65-F5344CB8AC3E}">
        <p14:creationId xmlns:p14="http://schemas.microsoft.com/office/powerpoint/2010/main" val="382631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5E25-300A-4A4D-B1C2-63CB6E97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Rebase workflow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ADF8F83-9A80-48FD-BA09-A73AEF28E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1215" y="2249488"/>
            <a:ext cx="6186396" cy="3541712"/>
          </a:xfrm>
        </p:spPr>
      </p:pic>
    </p:spTree>
    <p:extLst>
      <p:ext uri="{BB962C8B-B14F-4D97-AF65-F5344CB8AC3E}">
        <p14:creationId xmlns:p14="http://schemas.microsoft.com/office/powerpoint/2010/main" val="1804423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7815013_Problem-solution cycle_RVA_v3" id="{20834410-FC37-46AC-ACB7-FB202F8C4BA9}" vid="{1ED24379-BFF7-4E2F-B7EC-A47C906E21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866CFD-F94E-4AE5-ACEA-86FEC0F48A10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579702B-25C7-40D7-9E29-7686B11A96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C0B241-13E5-418D-8920-D23491E2D2C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Problemsolution cycle </Template>
  <TotalTime>0</TotalTime>
  <Words>1560</Words>
  <Application>Microsoft Office PowerPoint</Application>
  <PresentationFormat>Widescreen</PresentationFormat>
  <Paragraphs>191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Rockwell</vt:lpstr>
      <vt:lpstr>Tahoma</vt:lpstr>
      <vt:lpstr>Tw Cen MT</vt:lpstr>
      <vt:lpstr>Circuit</vt:lpstr>
      <vt:lpstr>Advanced Github Topics</vt:lpstr>
      <vt:lpstr>Initial resources and Introductions</vt:lpstr>
      <vt:lpstr>Presentation Objectives</vt:lpstr>
      <vt:lpstr>Branching strategies - Gitflow</vt:lpstr>
      <vt:lpstr>Branching strategies – Gitflow (Cont.)</vt:lpstr>
      <vt:lpstr>Branching strategies – Gitflow (Cont.)</vt:lpstr>
      <vt:lpstr>Branching strategies – Gitflow (Cont.)</vt:lpstr>
      <vt:lpstr>Rebasing vs. Merging</vt:lpstr>
      <vt:lpstr>Rebase workflow</vt:lpstr>
      <vt:lpstr>Rebase workflow (Cont.)</vt:lpstr>
      <vt:lpstr>Rebase workflow (Cont.)</vt:lpstr>
      <vt:lpstr>Rebase workflow (Cont.)</vt:lpstr>
      <vt:lpstr>Rebase golden Rule</vt:lpstr>
      <vt:lpstr>Rebase golden Rule - Illustrated</vt:lpstr>
      <vt:lpstr>Leadup to lab 1</vt:lpstr>
      <vt:lpstr>Lab 1 – Interactively rebasing</vt:lpstr>
      <vt:lpstr>Lab 1 – Interactively rebasing (Cont.)</vt:lpstr>
      <vt:lpstr>Lab 1 – Interactively rebasing (Cont.)</vt:lpstr>
      <vt:lpstr>Tags</vt:lpstr>
      <vt:lpstr>Forking a repository</vt:lpstr>
      <vt:lpstr>Advanced Github Features</vt:lpstr>
      <vt:lpstr>Actions, Secrets, and Workflows</vt:lpstr>
      <vt:lpstr>Lab 2 – let’s fork and Deploy snake</vt:lpstr>
      <vt:lpstr>LAB 2 – let’s fork and deploy snake (cont.)</vt:lpstr>
      <vt:lpstr>Lab 2 – The intermission</vt:lpstr>
      <vt:lpstr>Lab 2 – let’s fork and deploy snake (cont.)</vt:lpstr>
      <vt:lpstr>Lab 2 – Workflow completion</vt:lpstr>
      <vt:lpstr>Pull Requests</vt:lpstr>
      <vt:lpstr>Templates</vt:lpstr>
      <vt:lpstr>Issue tracking and projects</vt:lpstr>
      <vt:lpstr>Issue tracking and projects (Cont.)</vt:lpstr>
      <vt:lpstr>Presentation Objectives Revisited</vt:lpstr>
      <vt:lpstr>Presentation End – open lab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Github Topics</dc:title>
  <dc:creator/>
  <cp:lastModifiedBy/>
  <cp:revision>8</cp:revision>
  <dcterms:created xsi:type="dcterms:W3CDTF">2020-01-08T02:59:36Z</dcterms:created>
  <dcterms:modified xsi:type="dcterms:W3CDTF">2021-12-11T14:19:54Z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